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8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C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6"/>
    <p:restoredTop sz="95820"/>
  </p:normalViewPr>
  <p:slideViewPr>
    <p:cSldViewPr snapToGrid="0">
      <p:cViewPr varScale="1">
        <p:scale>
          <a:sx n="61" d="100"/>
          <a:sy n="61" d="100"/>
        </p:scale>
        <p:origin x="24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6D942-A35F-A046-8805-EDEB74208FCF}" type="datetimeFigureOut">
              <a:rPr lang="en-FR" smtClean="0"/>
              <a:t>20/08/2022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43AD8-9D0F-AA40-8285-59F0B2956A0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5028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0E4F9F-1AC5-D44C-8272-FAAD331A4BF1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8C52-778C-C341-B19D-0B55D7972688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8781-35CB-404D-ACE4-10EFDB764275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6173-A01F-0641-8771-D6E04098EB20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2AA6F7-4E44-964B-9E9F-1725049CE0A1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7FB-2FEB-0B4F-8FAA-5A5B326B370A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94E2-0A57-8F41-9530-C3129F7D0677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EC4E-2820-104F-9612-3AEEDA1BB9D1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515F-A867-0142-9A6C-5DC4DEA5DC2E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CCC1F4-BBEC-2D41-BF6C-3D232C241D35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F23478-9C6E-AE45-B5C2-6BF225EADF7C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4C84892-8277-1444-BD66-07E6CED3F9E4}" type="datetime1">
              <a:rPr lang="fr-FR" smtClean="0"/>
              <a:t>20/08/2022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015A4B-CF73-4049-B3F0-14D1A609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5" y="1790596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 dirty="0" err="1">
                <a:latin typeface="Abadi MT Condensed Extra Bold" panose="020B0306030101010103" pitchFamily="34" charset="77"/>
                <a:ea typeface="Bodoni Ornaments" pitchFamily="2" charset="0"/>
              </a:rPr>
              <a:t>Création</a:t>
            </a:r>
            <a:r>
              <a:rPr lang="en-US" sz="7200" b="1" cap="all" dirty="0">
                <a:latin typeface="Abadi MT Condensed Extra Bold" panose="020B0306030101010103" pitchFamily="34" charset="77"/>
                <a:ea typeface="Bodoni Ornaments" pitchFamily="2" charset="0"/>
              </a:rPr>
              <a:t> de </a:t>
            </a:r>
            <a:br>
              <a:rPr lang="en-US" sz="7200" b="1" cap="all" dirty="0">
                <a:latin typeface="Abadi MT Condensed Extra Bold" panose="020B0306030101010103" pitchFamily="34" charset="77"/>
                <a:ea typeface="Bodoni Ornaments" pitchFamily="2" charset="0"/>
              </a:rPr>
            </a:br>
            <a:r>
              <a:rPr lang="en-US" sz="7200" b="1" cap="all" dirty="0">
                <a:latin typeface="Abadi MT Condensed Extra Bold" panose="020B0306030101010103" pitchFamily="34" charset="77"/>
                <a:ea typeface="Bodoni Ornaments" pitchFamily="2" charset="0"/>
              </a:rPr>
              <a:t>base de </a:t>
            </a:r>
            <a:r>
              <a:rPr lang="en-US" sz="7200" b="1" cap="all" dirty="0" err="1">
                <a:latin typeface="Abadi MT Condensed Extra Bold" panose="020B0306030101010103" pitchFamily="34" charset="77"/>
                <a:ea typeface="Bodoni Ornaments" pitchFamily="2" charset="0"/>
              </a:rPr>
              <a:t>données</a:t>
            </a:r>
            <a:endParaRPr lang="en-US" sz="7200" b="1" cap="all" dirty="0">
              <a:latin typeface="Abadi MT Condensed Extra Bold" panose="020B0306030101010103" pitchFamily="34" charset="77"/>
              <a:ea typeface="Bodoni Ornament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B86CFFBB-15E9-412F-DCA8-878A4126B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/>
          <a:stretch/>
        </p:blipFill>
        <p:spPr>
          <a:xfrm>
            <a:off x="8160269" y="4660908"/>
            <a:ext cx="2802372" cy="9873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58400-91C1-F848-D4E3-EA4CBD0F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6" y="-45392"/>
            <a:ext cx="5582834" cy="8348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departement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9B7E95-9AFA-A0E4-5193-25260D6E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16" y="834854"/>
            <a:ext cx="9486356" cy="5921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C6A10-5708-0211-C97E-91D1928D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6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594" y="-45879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population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76D66A-F6C2-F98C-D54D-E095A8F0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1" y="834853"/>
            <a:ext cx="9503555" cy="5921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9A643-C06E-557F-E809-E4389CDD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90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35" y="-50030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Nombre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TOTAL de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VenteS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C0E1C3-232C-79EA-B636-81B41338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41" y="1737924"/>
            <a:ext cx="9492065" cy="4815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A560F9-3340-7576-1ECA-61BAED9C7BB0}"/>
              </a:ext>
            </a:extLst>
          </p:cNvPr>
          <p:cNvSpPr txBox="1"/>
          <p:nvPr/>
        </p:nvSpPr>
        <p:spPr>
          <a:xfrm>
            <a:off x="1239167" y="1237621"/>
            <a:ext cx="585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1 : Nombre total d’appartements vendus au 1</a:t>
            </a:r>
            <a:r>
              <a:rPr lang="fr-FR" sz="1800" baseline="300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er</a:t>
            </a:r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 semestre 2020</a:t>
            </a:r>
            <a:endParaRPr lang="en-FR" sz="1800" dirty="0">
              <a:effectLst/>
              <a:latin typeface="Abadi MT Condensed Light" panose="020B0306030101010103" pitchFamily="34" charset="7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811E719-1BBE-8890-D422-8A15671D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71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41" y="-70590"/>
            <a:ext cx="672560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Nombre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de ventes par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RégIon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D139A-3E9D-539B-A828-79F62FCCD830}"/>
              </a:ext>
            </a:extLst>
          </p:cNvPr>
          <p:cNvSpPr txBox="1"/>
          <p:nvPr/>
        </p:nvSpPr>
        <p:spPr>
          <a:xfrm>
            <a:off x="1239167" y="1237621"/>
            <a:ext cx="787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2 : </a:t>
            </a:r>
            <a:r>
              <a:rPr lang="fr-FR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ombre de ventes d’appartement par région pour le 1</a:t>
            </a:r>
            <a:r>
              <a:rPr lang="fr-FR" sz="1800" baseline="30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er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semestre 2020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DB23D-069F-179A-572F-A156C549E05C}"/>
              </a:ext>
            </a:extLst>
          </p:cNvPr>
          <p:cNvSpPr txBox="1"/>
          <p:nvPr/>
        </p:nvSpPr>
        <p:spPr>
          <a:xfrm>
            <a:off x="8788400" y="69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7796DD-4997-6861-77A1-6C55AA94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30F8D7-C39A-6122-E045-BD8112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42" y="1740719"/>
            <a:ext cx="9017955" cy="51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2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7783" y="-60353"/>
            <a:ext cx="9579330" cy="8348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VENTES PAR NOMBRE de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pièces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6270E-C0A0-4877-A6C8-77677172B391}"/>
              </a:ext>
            </a:extLst>
          </p:cNvPr>
          <p:cNvSpPr txBox="1"/>
          <p:nvPr/>
        </p:nvSpPr>
        <p:spPr>
          <a:xfrm>
            <a:off x="1239167" y="1237621"/>
            <a:ext cx="7111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3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Proportion des ventes d’appartements par le nombre de pièces</a:t>
            </a:r>
            <a:endParaRPr lang="en-FR" sz="1800" dirty="0">
              <a:effectLst/>
              <a:latin typeface="Abadi MT Condensed Light" panose="020B0306030101010103" pitchFamily="34" charset="7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C2526-4B16-241C-E0D1-DD5C8640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04D4FC0-3910-001C-FBB6-15E95A64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80" y="1734258"/>
            <a:ext cx="9484617" cy="44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013" y="-59053"/>
            <a:ext cx="1061180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DépartementS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– prix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élevé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50992-19B8-FC8D-EAED-4B1752474B67}"/>
              </a:ext>
            </a:extLst>
          </p:cNvPr>
          <p:cNvSpPr txBox="1"/>
          <p:nvPr/>
        </p:nvSpPr>
        <p:spPr>
          <a:xfrm>
            <a:off x="1239167" y="1237621"/>
            <a:ext cx="758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4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Liste des 10 départements où le prix du mètre carré est le plus élevé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D0FC7-D1FC-F8B9-FA12-F0C57141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2B35D-D1D6-0964-E82F-30796B9F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05" y="1728748"/>
            <a:ext cx="9480083" cy="46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2394" y="-86110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Prix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moyen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F72C2-1BFA-4799-C26A-6B828F0B6112}"/>
              </a:ext>
            </a:extLst>
          </p:cNvPr>
          <p:cNvSpPr txBox="1"/>
          <p:nvPr/>
        </p:nvSpPr>
        <p:spPr>
          <a:xfrm>
            <a:off x="1239167" y="1237621"/>
            <a:ext cx="658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5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Prix moyen du mètre carré d’une maison en Île-de-France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39EEC-55A8-6902-F257-8408172A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FBD745-2083-73D2-8F7A-45A49E46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12" y="1739438"/>
            <a:ext cx="9542068" cy="48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20FAD3-E00E-CACD-580D-15F50D1D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6" y="1726623"/>
            <a:ext cx="9583303" cy="48781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02" y="-47156"/>
            <a:ext cx="7608830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APPARRETMENTS LES PLUS CHERS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15154-3EFC-7ADC-82DC-1D29D6795086}"/>
              </a:ext>
            </a:extLst>
          </p:cNvPr>
          <p:cNvSpPr txBox="1"/>
          <p:nvPr/>
        </p:nvSpPr>
        <p:spPr>
          <a:xfrm>
            <a:off x="1239167" y="1237621"/>
            <a:ext cx="91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6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Liste des 10 appartements les plus chers avec la région et le nombre de mètre carrés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CA7EA-B7D2-080F-772D-D1D5E8D4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589918E-EA9B-0C5C-EA39-8D00537B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4" y="1726623"/>
            <a:ext cx="9583303" cy="48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33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24" y="-46341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Évolution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dE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ventes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F9951-9464-7B0D-7E9F-1BA3085CE121}"/>
              </a:ext>
            </a:extLst>
          </p:cNvPr>
          <p:cNvSpPr txBox="1"/>
          <p:nvPr/>
        </p:nvSpPr>
        <p:spPr>
          <a:xfrm>
            <a:off x="1239167" y="1237621"/>
            <a:ext cx="926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7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Taux d’évolution du nombre de ventes entre le premier et le second trimestre de 2020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9004D-D03D-48A3-9120-6647EE1F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408752-24F8-9D23-B3F2-5A1AB602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99" y="1738912"/>
            <a:ext cx="9611496" cy="36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70" y="-57547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Classement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des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régions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6D848-63DE-0A87-019B-4379E07101E0}"/>
              </a:ext>
            </a:extLst>
          </p:cNvPr>
          <p:cNvSpPr txBox="1"/>
          <p:nvPr/>
        </p:nvSpPr>
        <p:spPr>
          <a:xfrm>
            <a:off x="1239167" y="1237621"/>
            <a:ext cx="10299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8 : C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lassement des régions par rapport au prix au mètre carré des appartement de plus de 4 pièce</a:t>
            </a:r>
            <a:r>
              <a:rPr lang="fr-FR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</a:t>
            </a:r>
            <a:endParaRPr lang="en-FR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BF6E7-F199-A5C2-B5AC-2D0C828D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6B9AB2-C327-75B2-842E-14E8966A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65" y="1739576"/>
            <a:ext cx="9630138" cy="49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4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921" y="-60470"/>
            <a:ext cx="434188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Schéma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UML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01E079-5D04-5495-ED41-AD2F0CF8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76" y="1141929"/>
            <a:ext cx="6217921" cy="45056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6100F-333C-6E49-0A64-257FE034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327EC3D-BB5B-C822-8FB0-A40D872E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19" y="2467887"/>
            <a:ext cx="3085679" cy="1922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A60668-3D17-313D-2032-EACF5F5877E8}"/>
              </a:ext>
            </a:extLst>
          </p:cNvPr>
          <p:cNvCxnSpPr>
            <a:cxnSpLocks/>
          </p:cNvCxnSpPr>
          <p:nvPr/>
        </p:nvCxnSpPr>
        <p:spPr>
          <a:xfrm>
            <a:off x="4329054" y="3429000"/>
            <a:ext cx="382512" cy="11475"/>
          </a:xfrm>
          <a:prstGeom prst="straightConnector1">
            <a:avLst/>
          </a:prstGeom>
          <a:ln>
            <a:solidFill>
              <a:srgbClr val="E6C069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37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38" y="-53142"/>
            <a:ext cx="7775085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Commune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ayant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50 ventes+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9108D-6C9B-CA1D-CD09-A618EDE8BC84}"/>
              </a:ext>
            </a:extLst>
          </p:cNvPr>
          <p:cNvSpPr txBox="1"/>
          <p:nvPr/>
        </p:nvSpPr>
        <p:spPr>
          <a:xfrm>
            <a:off x="1239167" y="1237621"/>
            <a:ext cx="731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9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Liste des communes ayant eu au moins 50 ventes au 1</a:t>
            </a:r>
            <a:r>
              <a:rPr lang="fr-FR" sz="1800" baseline="30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er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trimestre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65594-DB87-DE64-AB25-A53025DD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891B8E-1ABA-7930-9076-681511A2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99" y="1722315"/>
            <a:ext cx="8611897" cy="43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3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6" y="-59229"/>
            <a:ext cx="5450754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Différence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du prix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6746F-8499-21C1-A788-20BB526EE043}"/>
              </a:ext>
            </a:extLst>
          </p:cNvPr>
          <p:cNvSpPr txBox="1"/>
          <p:nvPr/>
        </p:nvSpPr>
        <p:spPr>
          <a:xfrm>
            <a:off x="1239165" y="1237621"/>
            <a:ext cx="962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10 : 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Différence en pourcentage du prix au mètre carré entre un appartement de 2 pièces et un appartement de 3 pièces</a:t>
            </a:r>
            <a:endParaRPr lang="en-FR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075E4-CF19-590E-36B0-24BA0419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2A6568-3920-C22D-946D-AB654517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64" y="1945293"/>
            <a:ext cx="9630136" cy="366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81069-C4C7-985D-A150-A77CDB01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1" y="-55751"/>
            <a:ext cx="6787949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Valeur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foncière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moyenne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517C9-3AB7-C294-F341-9325F649A8F8}"/>
              </a:ext>
            </a:extLst>
          </p:cNvPr>
          <p:cNvSpPr txBox="1"/>
          <p:nvPr/>
        </p:nvSpPr>
        <p:spPr>
          <a:xfrm>
            <a:off x="1239167" y="1237621"/>
            <a:ext cx="1038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effectLst/>
                <a:latin typeface="Abadi MT Condensed Light" panose="020B0306030101010103" pitchFamily="34" charset="77"/>
                <a:ea typeface="Malgun Gothic" panose="020B0503020000020004" pitchFamily="34" charset="-127"/>
                <a:cs typeface="Times New Roman" panose="02020603050405020304" pitchFamily="18" charset="0"/>
              </a:rPr>
              <a:t>Requête 11 : </a:t>
            </a:r>
            <a:r>
              <a:rPr lang="fr-FR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</a:t>
            </a:r>
            <a:r>
              <a:rPr lang="fr-FR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oyenne de valeur foncières pour le top 3 des communes des départements 6, 13, 33, 59 et 69.</a:t>
            </a:r>
            <a:r>
              <a:rPr lang="en-FR" dirty="0">
                <a:effectLst/>
              </a:rPr>
              <a:t> </a:t>
            </a:r>
            <a:endParaRPr lang="en-FR" dirty="0">
              <a:latin typeface="Abadi MT Condensed Light" panose="020B03060301010101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FF5CD-639F-9B69-6BD9-7729BD27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9F6F93-A4C2-DDF7-83FA-9E18EF2CF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8" y="1737716"/>
            <a:ext cx="8946213" cy="50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6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4569E95-F243-5686-70D7-01417791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08" y="1160968"/>
            <a:ext cx="8742072" cy="2209206"/>
          </a:xfrm>
          <a:prstGeom prst="rect">
            <a:avLst/>
          </a:prstGeom>
        </p:spPr>
      </p:pic>
      <p:pic>
        <p:nvPicPr>
          <p:cNvPr id="13" name="Picture 1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0E3AF7A-A0AC-6A4B-6C60-EEEAA9CC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8" y="3453487"/>
            <a:ext cx="8742072" cy="22090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9A3EC66-7FEF-8018-BC8D-3E465031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46" y="-53555"/>
            <a:ext cx="5653954" cy="8348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Données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Immobiliers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6AF8E-E9C6-76D1-C9A4-30A08220F6DD}"/>
              </a:ext>
            </a:extLst>
          </p:cNvPr>
          <p:cNvSpPr txBox="1"/>
          <p:nvPr/>
        </p:nvSpPr>
        <p:spPr>
          <a:xfrm>
            <a:off x="9682480" y="944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8FB7C-4BB2-6701-F09F-71DEA8C3E4BB}"/>
              </a:ext>
            </a:extLst>
          </p:cNvPr>
          <p:cNvSpPr txBox="1"/>
          <p:nvPr/>
        </p:nvSpPr>
        <p:spPr>
          <a:xfrm>
            <a:off x="62992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8E233-AFED-23AF-9F41-D4A2A89F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88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8" y="-54919"/>
            <a:ext cx="6834736" cy="8348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 dirty="0" err="1">
                <a:latin typeface="Abadi MT Condensed Extra Bold" panose="020B0306030101010103" pitchFamily="34" charset="77"/>
              </a:rPr>
              <a:t>Données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 </a:t>
            </a:r>
            <a:r>
              <a:rPr lang="en-US" sz="4000" b="1" cap="all" dirty="0" err="1">
                <a:latin typeface="Abadi MT Condensed Extra Bold" panose="020B0306030101010103" pitchFamily="34" charset="77"/>
              </a:rPr>
              <a:t>démographiques</a:t>
            </a:r>
            <a:endParaRPr lang="en-US" sz="4000" b="1" cap="all" dirty="0">
              <a:latin typeface="Abadi MT Condensed Extra Bold" panose="020B0306030101010103" pitchFamily="34" charset="77"/>
            </a:endParaRP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279158DC-E41A-E931-96EB-98C104AD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24" y="1197767"/>
            <a:ext cx="8945640" cy="1452807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9021637-1BA5-5A9F-277D-6694B16D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24" y="4193828"/>
            <a:ext cx="5973166" cy="1377596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BF0F8F88-EBC5-ED4F-76B2-8C9CC0E8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24" y="2717850"/>
            <a:ext cx="8268003" cy="14087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E3E0E-6557-9D28-CBCD-A31DCBB0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0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98" y="-16258"/>
            <a:ext cx="4461631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</a:t>
            </a:r>
            <a:r>
              <a:rPr lang="en-US" sz="4800" b="1" cap="all" dirty="0">
                <a:latin typeface="Abadi MT Condensed Extra Bold" panose="020B0306030101010103" pitchFamily="34" charset="77"/>
              </a:rPr>
              <a:t> </a:t>
            </a:r>
            <a:r>
              <a:rPr lang="en-US" sz="4000" b="1" cap="all" dirty="0">
                <a:latin typeface="Abadi MT Condensed Extra Bold" panose="020B0306030101010103" pitchFamily="34" charset="77"/>
              </a:rPr>
              <a:t>PRINCIPALE</a:t>
            </a:r>
            <a:endParaRPr lang="en-US" sz="4800" b="1" cap="all" dirty="0">
              <a:latin typeface="Abadi MT Condensed Extra Bold" panose="020B0306030101010103" pitchFamily="34" charset="77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6C45E66-5A1C-FB59-0ECB-123371F9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6" y="834853"/>
            <a:ext cx="9727288" cy="5921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4B002-B91E-C3F6-E3E7-715D7030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7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06" y="-49444"/>
            <a:ext cx="434188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COMMUNE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211B59E-9D4B-F156-26A9-6F9E16CD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3" y="834853"/>
            <a:ext cx="9520789" cy="5921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92B93-E7A4-097D-CC2B-7158BD45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36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357" y="-45392"/>
            <a:ext cx="434188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bien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21914C-A33E-E21B-EFEA-4F2A6946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31" y="816973"/>
            <a:ext cx="9478426" cy="5921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033EC-CA1A-8A2A-7AAF-ACC356B8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5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541" y="-40171"/>
            <a:ext cx="434188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VENTE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CDA36F-D95E-791C-294B-BA6518DC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64" y="834853"/>
            <a:ext cx="9492960" cy="5921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8E4E9-75E6-FCE9-EC17-F6299F38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7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948ECA-1C0A-F9CC-C86C-AB390339C937}"/>
              </a:ext>
            </a:extLst>
          </p:cNvPr>
          <p:cNvSpPr txBox="1"/>
          <p:nvPr/>
        </p:nvSpPr>
        <p:spPr>
          <a:xfrm>
            <a:off x="11187113" y="4557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99DC0-21B2-47FF-3B81-D140DE756158}"/>
              </a:ext>
            </a:extLst>
          </p:cNvPr>
          <p:cNvSpPr txBox="1"/>
          <p:nvPr/>
        </p:nvSpPr>
        <p:spPr>
          <a:xfrm>
            <a:off x="1328738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5EF85-EF1B-0057-BC72-F5A3E8D65AD9}"/>
              </a:ext>
            </a:extLst>
          </p:cNvPr>
          <p:cNvSpPr txBox="1"/>
          <p:nvPr/>
        </p:nvSpPr>
        <p:spPr>
          <a:xfrm>
            <a:off x="2164976" y="981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2C229-5BDE-8BAB-712C-99BC3534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06" y="-40583"/>
            <a:ext cx="4341883" cy="834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dirty="0">
                <a:latin typeface="Abadi MT Condensed Extra Bold" panose="020B0306030101010103" pitchFamily="34" charset="77"/>
              </a:rPr>
              <a:t>Table region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BB6D4D-6AE2-250E-9BE7-2A41F4F3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54" y="834854"/>
            <a:ext cx="9479756" cy="5921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BAF79-D383-578D-959D-2C8021E3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69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2530</TotalTime>
  <Words>275</Words>
  <Application>Microsoft Macintosh PowerPoint</Application>
  <PresentationFormat>Widescreen</PresentationFormat>
  <Paragraphs>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Abadi MT Condensed Extra Bold</vt:lpstr>
      <vt:lpstr>Abadi MT Condensed Light</vt:lpstr>
      <vt:lpstr>Calibri</vt:lpstr>
      <vt:lpstr>Franklin Gothic Book</vt:lpstr>
      <vt:lpstr>Crop</vt:lpstr>
      <vt:lpstr>Création de  base de données</vt:lpstr>
      <vt:lpstr>Schéma UML</vt:lpstr>
      <vt:lpstr>Données Immobiliers</vt:lpstr>
      <vt:lpstr>Données démographiques</vt:lpstr>
      <vt:lpstr>TABLE PRINCIPALE</vt:lpstr>
      <vt:lpstr>TABLE COMMUNE</vt:lpstr>
      <vt:lpstr>Table bien</vt:lpstr>
      <vt:lpstr>Table VENTE</vt:lpstr>
      <vt:lpstr>Table region</vt:lpstr>
      <vt:lpstr>Table departement</vt:lpstr>
      <vt:lpstr>Table population</vt:lpstr>
      <vt:lpstr>Nombre TOTAL de VenteS</vt:lpstr>
      <vt:lpstr>Nombre de ventes par RégIon</vt:lpstr>
      <vt:lpstr>VENTES PAR NOMBRE de pièces</vt:lpstr>
      <vt:lpstr>DépartementS – prix élevé</vt:lpstr>
      <vt:lpstr>Prix moyen</vt:lpstr>
      <vt:lpstr>APPARRETMENTS LES PLUS CHERS</vt:lpstr>
      <vt:lpstr>Évolution dE ventes</vt:lpstr>
      <vt:lpstr>Classement des régions</vt:lpstr>
      <vt:lpstr>Commune ayant 50 ventes+</vt:lpstr>
      <vt:lpstr>Différence du prix</vt:lpstr>
      <vt:lpstr>Valeur foncière moyenne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de  base de données</dc:title>
  <dc:creator>haeji yun</dc:creator>
  <cp:lastModifiedBy>haeji yun</cp:lastModifiedBy>
  <cp:revision>11</cp:revision>
  <dcterms:created xsi:type="dcterms:W3CDTF">2022-08-09T16:59:22Z</dcterms:created>
  <dcterms:modified xsi:type="dcterms:W3CDTF">2022-08-20T16:00:09Z</dcterms:modified>
</cp:coreProperties>
</file>